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3" r:id="rId8"/>
    <p:sldId id="264" r:id="rId9"/>
    <p:sldId id="266" r:id="rId10"/>
    <p:sldId id="267" r:id="rId11"/>
    <p:sldId id="269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8B61-377F-4FCA-912F-EA23A7B51A9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02EB-B2ED-4BD4-A8D2-944394B7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1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8B61-377F-4FCA-912F-EA23A7B51A9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02EB-B2ED-4BD4-A8D2-944394B7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98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8B61-377F-4FCA-912F-EA23A7B51A9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02EB-B2ED-4BD4-A8D2-944394B7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37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8B61-377F-4FCA-912F-EA23A7B51A9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02EB-B2ED-4BD4-A8D2-944394B7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53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8B61-377F-4FCA-912F-EA23A7B51A9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02EB-B2ED-4BD4-A8D2-944394B7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69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8B61-377F-4FCA-912F-EA23A7B51A9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02EB-B2ED-4BD4-A8D2-944394B7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60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8B61-377F-4FCA-912F-EA23A7B51A9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02EB-B2ED-4BD4-A8D2-944394B7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93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8B61-377F-4FCA-912F-EA23A7B51A9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02EB-B2ED-4BD4-A8D2-944394B7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2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8B61-377F-4FCA-912F-EA23A7B51A9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02EB-B2ED-4BD4-A8D2-944394B7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56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8B61-377F-4FCA-912F-EA23A7B51A9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02EB-B2ED-4BD4-A8D2-944394B7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12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8B61-377F-4FCA-912F-EA23A7B51A9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02EB-B2ED-4BD4-A8D2-944394B7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33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68B61-377F-4FCA-912F-EA23A7B51A98}" type="datetimeFigureOut">
              <a:rPr lang="es-ES" smtClean="0"/>
              <a:t>16/06/2018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402EB-B2ED-4BD4-A8D2-944394B71B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34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0"/>
            <a:ext cx="12484100" cy="67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79" y="0"/>
            <a:ext cx="1682642" cy="15058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54" y="5024479"/>
            <a:ext cx="1066892" cy="17192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9491" y="4702621"/>
            <a:ext cx="1024217" cy="18106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300" y="1333500"/>
            <a:ext cx="1581150" cy="17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5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PLANTEAMIENTO OBJETIVO GENERAL Y ESPECÍFICO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73200" y="1841838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Aquí tienes que tener en cuenta cual es la razón principal por la cuales realiza un plan de marketing tu visión debe ser a un largo plazo.</a:t>
            </a:r>
          </a:p>
          <a:p>
            <a:r>
              <a:rPr lang="es-ES" sz="2400" dirty="0" smtClean="0"/>
              <a:t>Al realizar objetivos específicos contribuye a alcanzar la finalidad de PM. Y son de menor plazo. Estos deben ser realistas, medibles y encaminados al cumplimiento de la finalidad principal</a:t>
            </a:r>
            <a:endParaRPr lang="es-ES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136398"/>
              </p:ext>
            </p:extLst>
          </p:nvPr>
        </p:nvGraphicFramePr>
        <p:xfrm>
          <a:off x="2374900" y="4610100"/>
          <a:ext cx="5783897" cy="1645126"/>
        </p:xfrm>
        <a:graphic>
          <a:graphicData uri="http://schemas.openxmlformats.org/drawingml/2006/table">
            <a:tbl>
              <a:tblPr firstRow="1" firstCol="1" bandRow="1"/>
              <a:tblGrid>
                <a:gridCol w="5783897"/>
              </a:tblGrid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OBJETIVO GENERAL </a:t>
                      </a:r>
                      <a:endParaRPr lang="es-E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8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31D"/>
                    </a:solidFill>
                  </a:tcPr>
                </a:tc>
              </a:tr>
              <a:tr h="355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OBJETIVO ESPECIFICO No 1 </a:t>
                      </a:r>
                      <a:endParaRPr lang="es-E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1"/>
                    </a:solidFill>
                  </a:tcPr>
                </a:tc>
              </a:tr>
              <a:tr h="355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OBJETIVO ESPECIFICIO No 2</a:t>
                      </a:r>
                      <a:endParaRPr lang="es-E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OBJETIVO ESPECIFICO No 3</a:t>
                      </a:r>
                      <a:endParaRPr lang="es-E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ANALISIS GENERAL 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En este punto debes visualizar e indicar los factores a mejorar e innovar </a:t>
            </a:r>
          </a:p>
          <a:p>
            <a:endParaRPr lang="es-ES" dirty="0" smtClean="0"/>
          </a:p>
          <a:p>
            <a:r>
              <a:rPr lang="es-ES" dirty="0" smtClean="0"/>
              <a:t>Para eso existe la realización de una matriz DOFA </a:t>
            </a:r>
          </a:p>
          <a:p>
            <a:r>
              <a:rPr lang="es-ES" dirty="0" smtClean="0"/>
              <a:t>en donde puedes establecer las debilidades y fortalezas de tu negocio a nivel interno y a nivel externo las oportunidades y amenazas</a:t>
            </a:r>
          </a:p>
          <a:p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0850" y="1690688"/>
            <a:ext cx="4337050" cy="37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3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+mn-lt"/>
              </a:rPr>
              <a:t>ANALISIS DE MERCADO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5183188" y="2008345"/>
          <a:ext cx="6172200" cy="2831784"/>
        </p:xfrm>
        <a:graphic>
          <a:graphicData uri="http://schemas.openxmlformats.org/drawingml/2006/table">
            <a:tbl>
              <a:tblPr firstRow="1" firstCol="1" bandRow="1"/>
              <a:tblGrid>
                <a:gridCol w="3086100"/>
                <a:gridCol w="3086100"/>
              </a:tblGrid>
              <a:tr h="707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NECESIDAD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IMPOTANCIA  1/5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ES" sz="3800" dirty="0"/>
              <a:t>En este punto debes enfocarte principalmente en tu mercado objetivo.</a:t>
            </a:r>
          </a:p>
          <a:p>
            <a:r>
              <a:rPr lang="es-ES" sz="3800" dirty="0"/>
              <a:t>Debes enfocarte principalmente en tu mercado objetivo.</a:t>
            </a:r>
          </a:p>
          <a:p>
            <a:r>
              <a:rPr lang="es-ES" sz="3800" dirty="0"/>
              <a:t>¿Hacia dónde quieres llegar?</a:t>
            </a:r>
          </a:p>
          <a:p>
            <a:r>
              <a:rPr lang="es-ES" sz="3800" dirty="0"/>
              <a:t>Aquí </a:t>
            </a:r>
            <a:r>
              <a:rPr lang="es-ES" sz="3800" dirty="0" smtClean="0"/>
              <a:t>tendrás </a:t>
            </a:r>
            <a:r>
              <a:rPr lang="es-ES" sz="3800" dirty="0"/>
              <a:t>que aplicar un estudio de necesidades y tendencias con el fin de ubicar mejor tu negocio </a:t>
            </a:r>
          </a:p>
          <a:p>
            <a:r>
              <a:rPr lang="es-ES" sz="3800" dirty="0" smtClean="0"/>
              <a:t>Por </a:t>
            </a:r>
            <a:r>
              <a:rPr lang="es-ES" sz="3800" dirty="0"/>
              <a:t>ejemplo nosotros queríamos saber cuál era el producto que más consumían nuestros clientes para ello aplicamos una encuesta donde visualizamos los principales gustos y necesidades de nuestros </a:t>
            </a:r>
            <a:r>
              <a:rPr lang="es-ES" sz="3800" dirty="0" smtClean="0"/>
              <a:t>clientes. Ahora </a:t>
            </a:r>
            <a:r>
              <a:rPr lang="es-ES" sz="3800" dirty="0"/>
              <a:t>puedes determinar la necesidad y la importancia mediante la siguiente tabla</a:t>
            </a:r>
          </a:p>
          <a:p>
            <a:endParaRPr lang="es-E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52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+mn-lt"/>
              </a:rPr>
              <a:t>ANALISIS DE COMPETIDORES 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767746"/>
              </p:ext>
            </p:extLst>
          </p:nvPr>
        </p:nvGraphicFramePr>
        <p:xfrm>
          <a:off x="4864100" y="685798"/>
          <a:ext cx="6491288" cy="4862277"/>
        </p:xfrm>
        <a:graphic>
          <a:graphicData uri="http://schemas.openxmlformats.org/drawingml/2006/table">
            <a:tbl>
              <a:tblPr firstRow="1" firstCol="1" bandRow="1"/>
              <a:tblGrid>
                <a:gridCol w="3245644"/>
                <a:gridCol w="3245644"/>
              </a:tblGrid>
              <a:tr h="540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PROVEEDERES </a:t>
                      </a:r>
                      <a:endParaRPr lang="es-ES" sz="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PARTICIPACION 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PRODUCTO 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ESTRATEGIAS 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DISTRIBUCION 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PRECIO </a:t>
                      </a:r>
                      <a:endParaRPr lang="es-ES" sz="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rgbClr val="A90735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0" marR="51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Es muy importante sabe que hace la competencia en el mercado teniendo en cuenta cada aspecto y posteriormente iniciar a determinar en que puedes hacer para INNOVAR y generar DIFERENCIACION de tu negocio.</a:t>
            </a:r>
          </a:p>
          <a:p>
            <a:r>
              <a:rPr lang="es-ES" sz="2000" dirty="0"/>
              <a:t>Para esto debes analizar a los proveedores, en cuanto al producto y distribución y la participación en cuanto a estrategia y precio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6704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</a:rPr>
              <a:t>ANALISIS DE ENTORNO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457200"/>
            <a:ext cx="6742112" cy="4788459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dirty="0"/>
              <a:t> </a:t>
            </a:r>
            <a:r>
              <a:rPr lang="es-ES" sz="2000" dirty="0"/>
              <a:t>En este análisis debes evaluar los diferentes aspectos de orden interno y externo que puede llegar a influir en nuestro producto: estos aspectos pueden ser de orden político, geográfico, percepción, tecnología, económico, social y ambiental.</a:t>
            </a:r>
          </a:p>
          <a:p>
            <a:endParaRPr lang="es-ES" sz="2000" dirty="0"/>
          </a:p>
          <a:p>
            <a:r>
              <a:rPr lang="es-ES" sz="2000" dirty="0" smtClean="0"/>
              <a:t>Aquí </a:t>
            </a:r>
            <a:r>
              <a:rPr lang="es-ES" sz="2000" dirty="0"/>
              <a:t>encontraras un matriz con los aspectos más relevantes a evaluar 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41955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 ES MERCADEO</a:t>
            </a:r>
            <a:endParaRPr lang="es-ES" sz="60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Es una carrera comercial que consiste en la administración de bienes y servicios, así como también se encarga del conjunto de leyes y establecimientos para que un producto forme parte de la competencia. El mercadeo lo que busca es que un bien o servicio tenga un impacto favorable en la sociedad, de igual forma, el mercadeo expresamente trabaja en estrategias y evalúa posibilidades de hacer ofertas o mejores tipos de demandas, todo bajo un ambiente de ganancia, en la que se hace el mayor esfuerzo para que el producto sea atractivo al mismo tiempo que genera ganancia a la empresa que lo fabrica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601" y="1271588"/>
            <a:ext cx="4800600" cy="43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8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 DE NEGOCIO</a:t>
            </a:r>
            <a:endParaRPr lang="es-ES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04900" y="1997839"/>
            <a:ext cx="8039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Montar nuestro propio restaurante, bar o cafetería va más más allá de escoger el local y ponerse a funcionar. Para poder garantizar en cierta medida el éxito de nuestro negocio es necesario elaborar el plan de empresa en el que desarrollaremos los aspectos clave de nuestro negocio y que nos ayudará a dar forma a nuestro proyecto.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Por ello, a lo largo de este artículo veremos de una forma práctica y cercana cuáles son los elementos básicos que debe contener nuestro plan de negocio para una tienda</a:t>
            </a:r>
            <a:r>
              <a:rPr lang="es-ES" dirty="0" smtClean="0"/>
              <a:t>.</a:t>
            </a:r>
          </a:p>
        </p:txBody>
      </p:sp>
      <p:pic>
        <p:nvPicPr>
          <p:cNvPr id="4" name="Imagen 3" descr="C:\Users\COTIS\Desktop\dianis 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608" y="2345710"/>
            <a:ext cx="2648585" cy="308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58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333500"/>
            <a:ext cx="5157787" cy="1171575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Ejecutivo</a:t>
            </a:r>
            <a:endParaRPr lang="es-E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Debe incluir las ideas clave que se desarrollarán a través de todo el plan y el destinatario tiene que poder extraer los puntos más importantes de la idea de negocio que se le está presentando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endParaRPr lang="es-ES" sz="4000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S" sz="40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S" sz="4000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S" sz="40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S" sz="4000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ES" sz="4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Presentación del proyecto</a:t>
            </a:r>
            <a:endParaRPr lang="es-ES" sz="40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38900" y="2505075"/>
            <a:ext cx="3887788" cy="3684588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Conocimientos sobre el funcionamiento, la organización y las claves de marketing de un negocio de restauración.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Conocimientos de cocina profesional. 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Habilidades organizativas, de liderazgo y de motivación de equipos humanos.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Disponibilidad horaria para poder trabajar en fines de semana y en los turno de mediodía y noche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262" y="4483101"/>
            <a:ext cx="2217738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9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469901"/>
            <a:ext cx="10221912" cy="11938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Estudio de Mercado</a:t>
            </a:r>
            <a:endParaRPr lang="es-E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Conocer a la clientela, público o perfiles que lo integran.</a:t>
            </a:r>
          </a:p>
          <a:p>
            <a:pPr marL="0" indent="0">
              <a:buNone/>
            </a:pPr>
            <a:r>
              <a:rPr lang="es-ES" dirty="0" smtClean="0"/>
              <a:t>Elección de la Ubicación y adecuación de las instalaciones</a:t>
            </a:r>
          </a:p>
          <a:p>
            <a:pPr marL="0" indent="0">
              <a:buNone/>
            </a:pPr>
            <a:r>
              <a:rPr lang="es-ES" dirty="0" smtClean="0"/>
              <a:t>Que el local escogido sea muy transitada y cuente con zonas de fácil aparcamiento y/o acceso en transporte público.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997575" y="2505074"/>
            <a:ext cx="5357813" cy="3895725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cs typeface="Arial" panose="020B0604020202020204" pitchFamily="34" charset="0"/>
              </a:rPr>
              <a:t>Competencia</a:t>
            </a:r>
            <a:r>
              <a:rPr lang="es-ES" sz="2400" dirty="0" smtClean="0">
                <a:cs typeface="Arial" panose="020B0604020202020204" pitchFamily="34" charset="0"/>
              </a:rPr>
              <a:t>: Es importante conocer la competencia que tenemos a nuestro alrededor y valorar si ésta puede actuar de forma positiva o negativa en nuestra futura generación de ventas. </a:t>
            </a:r>
          </a:p>
          <a:p>
            <a:r>
              <a:rPr lang="es-ES" sz="2400" b="1" dirty="0" smtClean="0">
                <a:cs typeface="Arial" panose="020B0604020202020204" pitchFamily="34" charset="0"/>
              </a:rPr>
              <a:t>Clientes</a:t>
            </a:r>
            <a:r>
              <a:rPr lang="es-ES" sz="2400" dirty="0" smtClean="0">
                <a:cs typeface="Arial" panose="020B0604020202020204" pitchFamily="34" charset="0"/>
              </a:rPr>
              <a:t>: Deberemos definir nuestro público o cliente objetivo, es decir, aquel o aquellos grupos a los que te quieres dirigir de forma prioritaria para adaptar después tus acciones de marketing a sus características. </a:t>
            </a:r>
          </a:p>
          <a:p>
            <a:endParaRPr lang="es-ES" sz="2400" dirty="0" smtClean="0">
              <a:cs typeface="Arial" panose="020B0604020202020204" pitchFamily="34" charset="0"/>
            </a:endParaRPr>
          </a:p>
        </p:txBody>
      </p:sp>
      <p:pic>
        <p:nvPicPr>
          <p:cNvPr id="7" name="Imagen 6" descr="C:\Users\COTIS\Desktop\dianis 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0"/>
            <a:ext cx="2415857" cy="255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49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156368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7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67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67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Estrategia Comercial y de marketing</a:t>
            </a:r>
            <a:r>
              <a:rPr lang="es-ES" b="1" i="0" dirty="0" smtClean="0">
                <a:solidFill>
                  <a:srgbClr val="747474"/>
                </a:solidFill>
                <a:effectLst/>
                <a:latin typeface="PT Sans"/>
              </a:rPr>
              <a:t/>
            </a:r>
            <a:br>
              <a:rPr lang="es-ES" b="1" i="0" dirty="0" smtClean="0">
                <a:solidFill>
                  <a:srgbClr val="747474"/>
                </a:solidFill>
                <a:effectLst/>
                <a:latin typeface="PT Sans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286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Medios publicitarios tradicionales: cuñas en radio local, anuncios en publicaciones locales, vallas publicitarias, </a:t>
            </a:r>
            <a:r>
              <a:rPr lang="es-ES" dirty="0" err="1" smtClean="0"/>
              <a:t>etc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Buzoneo, </a:t>
            </a:r>
            <a:r>
              <a:rPr lang="es-ES" dirty="0" err="1" smtClean="0"/>
              <a:t>flyers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Marketing directo: correo comercial, </a:t>
            </a:r>
            <a:r>
              <a:rPr lang="es-ES" dirty="0" err="1" smtClean="0"/>
              <a:t>telemarketing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Publicidad en punto de venta y </a:t>
            </a:r>
            <a:r>
              <a:rPr lang="es-ES" dirty="0" err="1" smtClean="0"/>
              <a:t>escaparatismo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Marketing en Internet, mediante una página web, redes sociales, blog, publicidad pagada en Internet, aparición en páginas de </a:t>
            </a:r>
            <a:r>
              <a:rPr lang="es-ES" dirty="0" err="1" smtClean="0"/>
              <a:t>cuponeo</a:t>
            </a:r>
            <a:r>
              <a:rPr lang="es-ES" dirty="0" smtClean="0"/>
              <a:t> y plataformas de compra colectiva, </a:t>
            </a:r>
            <a:r>
              <a:rPr lang="es-ES" dirty="0" err="1" smtClean="0"/>
              <a:t>etc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Estrategia de precios: ¿Cuánto vale mi producto? Y sobre todo ¿están dispuestos mis clientes a pagar ese precio?</a:t>
            </a:r>
          </a:p>
          <a:p>
            <a:pPr marL="0" indent="0">
              <a:buNone/>
            </a:pPr>
            <a:r>
              <a:rPr lang="es-ES" dirty="0" smtClean="0"/>
              <a:t>En donde la vamos a distribuir o en que canal, como por ejemplo grandes superficies, tiendas, mayoristas o minoristas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00" y="2273300"/>
            <a:ext cx="2413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7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C00000"/>
                </a:solidFill>
                <a:latin typeface="+mn-lt"/>
              </a:rPr>
              <a:t>canal de distribución </a:t>
            </a:r>
            <a:endParaRPr lang="es-ES" sz="7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s-ES" dirty="0" smtClean="0"/>
              <a:t>Hay que tener en cuenta que el canal de distribución es todo el recorrido que realiza un producto para llegar a manos del consumidor final, es importante resaltar que existen varios tipos de canales de distribución. Largos costos según el modelo de venta que tenga.</a:t>
            </a:r>
          </a:p>
          <a:p>
            <a:r>
              <a:rPr lang="es-ES" dirty="0" smtClean="0"/>
              <a:t>En los canales de distribución el producto parte inicialmente desde el productor, pasa a manos del mayorista, posteriormente minorista, detallista y por ultimo al consumidor final.</a:t>
            </a:r>
          </a:p>
          <a:p>
            <a:r>
              <a:rPr lang="es-ES" dirty="0" smtClean="0"/>
              <a:t>Los canales de distribución pueden tener varios medios según las características del producto, los costos y los beneficios; estos pueden ser aéreos, marítimos o terrestres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0"/>
            <a:ext cx="2159000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2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</a:t>
            </a:r>
            <a:r>
              <a:rPr lang="es-E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y Recursos Humanos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Deberemos definir si necesitaremos contratar o no personal y la dimensión de la plantilla en función de:  amplitud de horarios, rotación de turnos, descansos de personal o afluencia de público y carga de trabajo en días y periodos concretos.</a:t>
            </a:r>
          </a:p>
          <a:p>
            <a:pPr marL="0" indent="0">
              <a:buNone/>
            </a:pPr>
            <a:r>
              <a:rPr lang="es-ES" dirty="0" smtClean="0"/>
              <a:t> En cuanto al perfil profesional y formación requerida para los trabajadores, deberemos tener en cuenta las diferentes necesidades del establecimiento el cumplimiento de la normativa sanitaria. Por lo general se necesitará:</a:t>
            </a:r>
          </a:p>
          <a:p>
            <a:pPr marL="0" indent="0">
              <a:buNone/>
            </a:pPr>
            <a:r>
              <a:rPr lang="es-ES" dirty="0" smtClean="0"/>
              <a:t>Cocinero/a: organiza las actividades relacionadas con la preparación y puesta a punto de la cocina, materiales, utensilios, género. Elabora los platos del menú teniendo en cuenta las características de los clientes y del restaurante.</a:t>
            </a:r>
          </a:p>
          <a:p>
            <a:pPr marL="0" indent="0">
              <a:buNone/>
            </a:pPr>
            <a:r>
              <a:rPr lang="es-ES" dirty="0" smtClean="0"/>
              <a:t>Camarero/a: es el profesional que prepara el comedor y el bar, atiende a los clientes y les sirve sus pedidos cumpliendo las normas técnicas y de calidad correspondientes.</a:t>
            </a:r>
          </a:p>
          <a:p>
            <a:pPr marL="0" indent="0">
              <a:buNone/>
            </a:pPr>
            <a:r>
              <a:rPr lang="es-ES" dirty="0" smtClean="0"/>
              <a:t>Gerente o responsable: es la persona que lleve a cabo la gestión propiamente del negocio. Este papel suele desempeñarlo el propio emprendedor ya que conlleva tareas directivas.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199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+mn-lt"/>
              </a:rPr>
              <a:t>DESCRIPCION GENERAL </a:t>
            </a:r>
            <a:endParaRPr lang="es-E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Es un escrito corto donde se consigna un recuento general de la situación, datos generales como nombre del producto o empresa y delo que se quiere hacer a nivel general con el proyecto.</a:t>
            </a:r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Deber tener en cuenta que este se debe diligenciar con la información mas real posible, siendo muy puntual y especifica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93472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1207</Words>
  <Application>Microsoft Office PowerPoint</Application>
  <PresentationFormat>Panorámica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Century Gothic</vt:lpstr>
      <vt:lpstr>PT Sans</vt:lpstr>
      <vt:lpstr>Times New Roman</vt:lpstr>
      <vt:lpstr>Tema de Office</vt:lpstr>
      <vt:lpstr>Presentación de PowerPoint</vt:lpstr>
      <vt:lpstr>QUE ES MERCADEO</vt:lpstr>
      <vt:lpstr>PLAN DE NEGOCIO</vt:lpstr>
      <vt:lpstr>Presentación de PowerPoint</vt:lpstr>
      <vt:lpstr>Presentación de PowerPoint</vt:lpstr>
      <vt:lpstr>   Estrategia Comercial y de marketing </vt:lpstr>
      <vt:lpstr>canal de distribución </vt:lpstr>
      <vt:lpstr> Producción y Recursos Humanos.</vt:lpstr>
      <vt:lpstr>DESCRIPCION GENERAL </vt:lpstr>
      <vt:lpstr>PLANTEAMIENTO OBJETIVO GENERAL Y ESPECÍFICO</vt:lpstr>
      <vt:lpstr>ANALISIS GENERAL </vt:lpstr>
      <vt:lpstr>ANALISIS DE MERCADO</vt:lpstr>
      <vt:lpstr>ANALISIS DE COMPETIDORES </vt:lpstr>
      <vt:lpstr>ANALISIS DE ENTORNO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AprendizCDA</cp:lastModifiedBy>
  <cp:revision>22</cp:revision>
  <dcterms:created xsi:type="dcterms:W3CDTF">2018-04-18T19:54:54Z</dcterms:created>
  <dcterms:modified xsi:type="dcterms:W3CDTF">2018-06-16T17:24:36Z</dcterms:modified>
</cp:coreProperties>
</file>